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4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AF7F18-33B4-4406-A728-D98A422DA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0C21840-3A36-D211-1F90-CB0BCC1C3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07712F-C20C-483E-E46F-3BAD9D39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B0722-6567-B4B0-7CE5-D22C66C4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95C38F-60EF-D0F5-746C-8830A9B8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8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E5066C-CBC5-2FE5-BEA7-5D0FE6B0D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C379B9-0191-0030-B2EF-E7785AB51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822E-C151-65A3-74C6-D9A26589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E7A99B-F1F7-0AD8-2BE1-220805FC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6DBEEB-4350-FF7F-46FC-045FCAC04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65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975C2C7-9C18-51AA-D696-A44C95FD7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E96498-277F-AF39-1173-758A6B0F5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E5627D-A963-AF1F-98FC-510F6D76D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D2136-390D-7EF6-C2D4-9E1E292A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707A68-6237-DF75-F372-EC165C4D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96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C44638-8030-326E-ED43-B0735DED5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B6E983-3459-CE0E-8412-6157AC13D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B1375C-EB31-FED1-6941-BC7DEDE0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6646E-8792-9907-8A39-6E974EC83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939882-8082-E195-49C4-FDDF47988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20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CC1A8B-70F3-7107-49EE-5AE390AFA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062A5E-BE08-3854-EB51-B4A67DB72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177701-46BD-5BC8-6C3D-04C9647F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CA6CD6-5D55-47EA-C365-349F7B80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77C4D2-4CFD-E954-A630-5B85B822A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01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7580-2BA8-D4A6-FA1E-F011562B7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2FD74-9916-C77B-3F25-850B6C94B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303A2-9791-B9FA-9444-600D2B496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656717-F888-3D75-3B22-FCA4B57D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AA6643-D728-FFC1-0DEE-AB58CE5C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8B55F8-E1F9-B317-781C-3F31C503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21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29E450-F5CA-1EB5-544E-0B84F2A8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97A9BB-6367-68FC-6359-D5C67C7FE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0930031-E662-7A56-CB42-CC984C1BF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126A41-6D03-79B6-8138-0F9E0ADB9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9FE7006-57F0-9E59-EDEB-211C4AB68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89EE6FC-583C-B190-F048-9FFD6897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9E74D31-8E2F-7E8A-33A2-0E51B7F14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CDDCC0-5222-5AEC-2017-8F711274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4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F3D3AB-CD5F-E229-3C0B-A5E056CEF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CC55E6-B3EB-17A3-0E37-7DC5A872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0331249-5B63-9B17-7298-972A9AB8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415860-AB38-E79F-CA1C-802BD170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84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83900AA-8114-277B-052F-2BC79013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C0C062-F5F9-E0D8-BA03-747B827F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3F0BC0-BCE5-B5E5-BB9A-0102D9B3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50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FFEA95-9ED7-19E7-DD42-662F5DD9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959357-6499-3447-EED1-FA9CD6467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BBC673C-D7DA-221D-5290-D87F396A4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BF6635-FD18-76F9-FF73-8F8B6AE9D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BE3E6E3-F35A-41A0-BE19-091A7676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3023C5-290C-2BDE-61A5-F70D4C6D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89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B0DA88-B4B1-546C-1C13-E374827F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4AE8B9D-AA74-897E-B195-C376EB7E6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D524CCF-EADE-4ABA-88E3-C997E1AD0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21D1-C5E7-3BDF-2686-46237C32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866C1F-2EB8-EB76-7A72-6C54EA287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124177-8A98-8B70-3FFB-3C668ECF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249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ADAC2E-6421-BE86-2B78-A073ADE7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499FA1-3FD2-9B67-E227-BB3C2346E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D859FE-A696-E01F-FC02-AA4C1711DA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967C2E-B087-4872-BABA-A9F23DBE9BA0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F540A-9059-9F6F-22BB-B28430614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321F3-986A-38B8-F132-0822784D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500AD-C99D-4563-8D0B-D47C43A354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64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FE453E-452F-C9DA-0FEC-D7E021545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>
            <a:normAutofit/>
          </a:bodyPr>
          <a:lstStyle/>
          <a:p>
            <a:r>
              <a:rPr lang="zh-CN" altLang="en-US" b="1" dirty="0"/>
              <a:t>上海市虹口实验学校初中部饭菜问题持续跟进报告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B2BCBF-4E32-44B0-DD70-D86EFF3A0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38353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altLang="zh-CN" sz="3200" b="1" dirty="0"/>
              <a:t>2023</a:t>
            </a:r>
            <a:r>
              <a:rPr lang="zh-CN" altLang="en-US" sz="3200" b="1" dirty="0"/>
              <a:t>年</a:t>
            </a:r>
            <a:r>
              <a:rPr lang="en-US" altLang="zh-CN" sz="3200" b="1" dirty="0"/>
              <a:t>11</a:t>
            </a:r>
            <a:r>
              <a:rPr lang="zh-CN" altLang="en-US" sz="3200" b="1" dirty="0"/>
              <a:t>月</a:t>
            </a:r>
            <a:r>
              <a:rPr lang="en-US" altLang="zh-CN" sz="3200" b="1" dirty="0"/>
              <a:t>-2025</a:t>
            </a:r>
            <a:r>
              <a:rPr lang="zh-CN" altLang="en-US" sz="3200" b="1" dirty="0"/>
              <a:t>年</a:t>
            </a:r>
            <a:r>
              <a:rPr lang="en-US" altLang="zh-CN" sz="3200" b="1" dirty="0"/>
              <a:t>1</a:t>
            </a:r>
            <a:r>
              <a:rPr lang="zh-CN" altLang="en-US" sz="3200" b="1" dirty="0"/>
              <a:t>月版</a:t>
            </a:r>
            <a:endParaRPr lang="en-US" altLang="zh-CN" sz="3200" b="1" dirty="0"/>
          </a:p>
          <a:p>
            <a:r>
              <a:rPr lang="zh-CN" altLang="en-US" sz="3200" b="1" dirty="0"/>
              <a:t>芝士电子狗</a:t>
            </a:r>
            <a:endParaRPr lang="en-US" altLang="zh-CN" sz="3200" b="1" dirty="0"/>
          </a:p>
          <a:p>
            <a:r>
              <a:rPr lang="en-US" altLang="zh-CN" sz="3200" b="1" dirty="0"/>
              <a:t>2025</a:t>
            </a:r>
            <a:r>
              <a:rPr lang="zh-CN" altLang="en-US" sz="3200" b="1" dirty="0"/>
              <a:t>年</a:t>
            </a:r>
            <a:r>
              <a:rPr lang="en-US" altLang="zh-CN" sz="3200" b="1" dirty="0"/>
              <a:t>1</a:t>
            </a:r>
            <a:r>
              <a:rPr lang="zh-CN" altLang="en-US" sz="3200" b="1" dirty="0"/>
              <a:t>月</a:t>
            </a:r>
            <a:r>
              <a:rPr lang="en-US" altLang="zh-CN" sz="3200" b="1" dirty="0"/>
              <a:t>10</a:t>
            </a:r>
            <a:r>
              <a:rPr lang="zh-CN" altLang="en-US" sz="3200" b="1" dirty="0"/>
              <a:t>日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B8073FB-B9B3-77B4-E4F0-E91495684F01}"/>
              </a:ext>
            </a:extLst>
          </p:cNvPr>
          <p:cNvSpPr txBox="1"/>
          <p:nvPr/>
        </p:nvSpPr>
        <p:spPr>
          <a:xfrm>
            <a:off x="3698032" y="891660"/>
            <a:ext cx="479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*</a:t>
            </a:r>
            <a:r>
              <a:rPr lang="zh-CN" altLang="en-US" b="1" dirty="0">
                <a:solidFill>
                  <a:srgbClr val="FF0000"/>
                </a:solidFill>
              </a:rPr>
              <a:t>在环境允许的情况下，推荐您开启声音观看</a:t>
            </a:r>
            <a:r>
              <a:rPr lang="en-US" altLang="zh-CN" b="1" dirty="0">
                <a:solidFill>
                  <a:srgbClr val="FF0000"/>
                </a:solidFill>
              </a:rPr>
              <a:t>*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66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804EC6-2A2D-2C98-BBA6-2037CD711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C09748-B51B-B116-5C21-6987613D9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6FEC2B-C9F9-2556-11D1-A43811484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0"/>
            <a:ext cx="1090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693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2E1B0F-6AAF-B763-A941-C71992B03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479" y="-269929"/>
            <a:ext cx="10515600" cy="1104585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2024</a:t>
            </a:r>
            <a:r>
              <a:rPr lang="zh-CN" altLang="en-US" sz="3600" dirty="0"/>
              <a:t>年</a:t>
            </a:r>
            <a:r>
              <a:rPr lang="en-US" altLang="zh-CN" sz="3600" dirty="0"/>
              <a:t>6</a:t>
            </a:r>
            <a:r>
              <a:rPr lang="zh-CN" altLang="en-US" sz="3600" dirty="0"/>
              <a:t>月</a:t>
            </a:r>
            <a:r>
              <a:rPr lang="en-US" altLang="zh-CN" sz="3600" dirty="0"/>
              <a:t>20</a:t>
            </a:r>
            <a:r>
              <a:rPr lang="zh-CN" altLang="en-US" sz="3600" dirty="0"/>
              <a:t>日 后续更新（</a:t>
            </a:r>
            <a:r>
              <a:rPr lang="en-US" altLang="zh-CN" sz="3600" dirty="0"/>
              <a:t>2024.6-2025.1</a:t>
            </a:r>
            <a:r>
              <a:rPr lang="zh-CN" altLang="en-US" sz="3600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633FF7-97D4-06A2-43A3-7F936CB02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2260"/>
            <a:ext cx="12192000" cy="6453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日，倪书记发了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月与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月的食堂满意的调查结果，同时当日下午，学校通过了区纪委监督下市场监管局和教育局对食堂的专项检查，倪书记表示重点是安全管理和财务管理，获得较好的肯定。</a:t>
            </a:r>
          </a:p>
          <a:p>
            <a:pPr marL="0" indent="0" algn="just">
              <a:buNone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在满分为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分的情况下，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月的食堂得分全校总平均分为：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对食堂午餐的总体满意度得分：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3.7838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分（舍去剩余小数点）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对午餐的口味满意度得分：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3.3820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分（舍去剩余小数点）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学校饭量是否足够（或添加是否方便及时）：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5.2127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分（舍去剩余小数点）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认为食堂送餐工作人员态度是否良好：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6.3288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分（舍去剩余小数点）</a:t>
            </a:r>
          </a:p>
          <a:p>
            <a:pPr marL="0" indent="0" algn="just">
              <a:buNone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在满分为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分的情况下，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月的食堂得分全校总平均分为：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对食堂午餐的总体满意度得分：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4.7371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分（舍去剩余小数点）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对午餐的口味满意度得分：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6.2259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分（舍去剩余小数点）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学校饭量是否足够（或添加是否方便及时）：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7.1152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分（舍去剩余小数点）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认为食堂送餐工作人员态度是否良好：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5.2573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分（舍去剩余小数点）</a:t>
            </a:r>
          </a:p>
          <a:p>
            <a:pPr marL="0" indent="0" algn="just">
              <a:buNone/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从两次问卷的调查结果、我的亲身体验、我向同学征询意见后，可以看出，食堂在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月提出整改后，在三个月内获得较大进步，午餐口味满意度、学校饭量是否足够，均达到合格线（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分以上），并且增长较多。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而食堂午餐总体满意度虽然仍未合格，但是也有进步。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食堂送餐工作人员态度是否良好为什么退步至不合格，我也向倪书记提出了疑惑。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8902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97E570-4CA9-65BB-43B6-8C35AE0F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9" y="-108024"/>
            <a:ext cx="10515600" cy="1325563"/>
          </a:xfrm>
        </p:spPr>
        <p:txBody>
          <a:bodyPr/>
          <a:lstStyle/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9</a:t>
            </a:r>
            <a:r>
              <a:rPr lang="zh-CN" altLang="en-US" dirty="0"/>
              <a:t>月</a:t>
            </a:r>
            <a:r>
              <a:rPr lang="en-US" altLang="zh-CN" dirty="0"/>
              <a:t>-2025</a:t>
            </a:r>
            <a:r>
              <a:rPr lang="zh-CN" altLang="en-US" dirty="0"/>
              <a:t>年</a:t>
            </a:r>
            <a:r>
              <a:rPr lang="en-US" altLang="zh-CN" dirty="0"/>
              <a:t>1</a:t>
            </a:r>
            <a:r>
              <a:rPr lang="zh-CN" altLang="en-US" dirty="0"/>
              <a:t>月 后续更新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C6317B-8102-B7E0-0369-7CF019F71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25" y="1020726"/>
            <a:ext cx="12044915" cy="57309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而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月份的新学期后，我未曾收到倪书记给予的满意度调查结果，因此目前未知食堂状态，待下学期亲自考察。</a:t>
            </a:r>
          </a:p>
          <a:p>
            <a:pPr marL="0" indent="0" algn="just">
              <a:buNone/>
            </a:pP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根据我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日询问倪书记得知，学校于当日的上周给每个同学增加了一个小荤，并且当日的下周开始试行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AB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餐，期中考试后正式开始。表示试行一到两周后会做问卷（我并没有收到此问卷的结果）。</a:t>
            </a:r>
          </a:p>
          <a:p>
            <a:pPr marL="0" indent="0" algn="just">
              <a:buNone/>
            </a:pP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19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日，倪书记将当日提供给学生的午餐拍照发于我，表示当日的下周做满意度调查。学校的饭菜确实增加了一个菜，并且量和种类以及质量上看着没有什么问题，由于没有在校生反馈，无从得知实际情况。</a:t>
            </a:r>
          </a:p>
          <a:p>
            <a:pPr marL="0" indent="0" algn="just">
              <a:buNone/>
            </a:pP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，倪书记告知于我，其与家委会代表等人共同开了食堂管理工作小组会，主要是决定启动食堂公开招投标工作，原来的上海鹏泳餐饮管理有限公司的招标作废，面向全市有资质企业，择优录取。书记表示其希望让学生的餐食更安全，营养，更上一层楼。</a:t>
            </a:r>
          </a:p>
          <a:p>
            <a:pPr marL="0" indent="0" algn="just">
              <a:buNone/>
            </a:pP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具体招标情况等目前为止不详，待下学期我实地考察，前往学校调查新配餐企业的饭菜质量、种类、分量等。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4603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D4904D-AD31-D62D-B6CF-8AD3C325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7" y="0"/>
            <a:ext cx="10515600" cy="1325563"/>
          </a:xfrm>
        </p:spPr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0669D4-478F-BF23-C373-33094ED03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7" y="1392865"/>
            <a:ext cx="12144153" cy="5364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至此，我与虹实已经针对饭菜问题关注了</a:t>
            </a:r>
            <a:r>
              <a:rPr lang="en-US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个月左右，和倪书记沟通了</a:t>
            </a:r>
            <a:r>
              <a:rPr lang="en-US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个月左右。在此期间，倪书记与我始终保持联络，及时告知新情况。我对倪书记的辛勤工作、和蔼态度、愿意接受意见、完成工作干净利落、效率极高始终有时刻的印象，在此对倪书记表示深切的感谢，之后将单独写表扬信发至虹口区教育局。</a:t>
            </a:r>
            <a:endParaRPr lang="en-US" altLang="zh-CN" sz="2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4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以上是从</a:t>
            </a:r>
            <a:r>
              <a:rPr lang="en-US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2023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月至</a:t>
            </a:r>
            <a:r>
              <a:rPr lang="en-US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月的上海市虹口实验学校初中部饭菜问题持续跟进报告。</a:t>
            </a:r>
          </a:p>
          <a:p>
            <a:pPr marL="0" indent="0" algn="just">
              <a:buNone/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我之所以发这个视频，是因为我通过互联网的大家获得了帮助，成功让学校进行了整改，所以我必须对所有曾经帮助过我的大家来完整讲述一下这段历程，并且把进展报告。</a:t>
            </a:r>
          </a:p>
          <a:p>
            <a:pPr marL="0" indent="0" algn="just">
              <a:buNone/>
            </a:pPr>
            <a:r>
              <a:rPr lang="zh-CN" altLang="zh-CN" sz="24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虹实对于食堂的整改态度，虽然一开始不尽如人意，但是在倪书记的帮助下，取得了较大的进展，令人十分欣喜。希望虹实以后能节节高升，并且我也会不时前往虹实进行实地调研，并且以年为单位制作《上海市虹口实验学校初中部饭菜问题持续跟进报告》。</a:t>
            </a:r>
          </a:p>
          <a:p>
            <a:endParaRPr lang="zh-CN" altLang="zh-CN" sz="2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11959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E96682-E223-EC38-6C4B-E5DCA79E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298" y="0"/>
            <a:ext cx="10515600" cy="1325563"/>
          </a:xfrm>
        </p:spPr>
        <p:txBody>
          <a:bodyPr/>
          <a:lstStyle/>
          <a:p>
            <a:r>
              <a:rPr lang="zh-CN" altLang="en-US" dirty="0"/>
              <a:t>结语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C93782-541E-7334-79D3-2E64B990B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3188"/>
            <a:ext cx="12192000" cy="5836829"/>
          </a:xfrm>
        </p:spPr>
        <p:txBody>
          <a:bodyPr/>
          <a:lstStyle/>
          <a:p>
            <a:pPr marL="0" indent="0" algn="just">
              <a:buNone/>
            </a:pPr>
            <a:endParaRPr lang="en-US" altLang="zh-CN" sz="20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那么视频到这里就结束了，感谢您认真观看至此！</a:t>
            </a:r>
            <a:endParaRPr lang="en-US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如您对本报告有任何建议或想法，欢迎您发送电邮至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hksypzpc@gmail.com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，我将认真阅读您的邮件并给予回信。</a:t>
            </a:r>
            <a:endParaRPr lang="en-US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如该校初中部在读生对虹实目前的食堂有任何建议，也欢迎您发送电邮至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hksypzpc@gmail.com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或直接发送于评论区，我将会反馈至学校倪书记。</a:t>
            </a:r>
          </a:p>
          <a:p>
            <a:pPr marL="0" indent="0" algn="just"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如该校初中部在读生对虹实目前的食堂有任何投诉或问题，并且向学校提出，学校不予理睬的，您也可以发送电邮至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hksypzpc@gmail.com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，发送电邮时请您将相关证据上传至附件，没有证据的投诉将直接忽略。我也会将有效投诉反馈至学校倪书记。</a:t>
            </a:r>
            <a:endParaRPr lang="en-US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后续我将会持续于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https://badedu.zsdzg.fun/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和百度贴吧（虹口实验学校吧）对相关情况进行更新。</a:t>
            </a:r>
          </a:p>
          <a:p>
            <a:pPr marL="0" indent="0" algn="just"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本视频全文纯文字版与视频所用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PPT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您可于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站专栏或前述网站找到。</a:t>
            </a:r>
          </a:p>
        </p:txBody>
      </p:sp>
    </p:spTree>
    <p:extLst>
      <p:ext uri="{BB962C8B-B14F-4D97-AF65-F5344CB8AC3E}">
        <p14:creationId xmlns:p14="http://schemas.microsoft.com/office/powerpoint/2010/main" val="180380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DE5A6F-D573-F6F3-7336-CF35B1EF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553"/>
            <a:ext cx="10515600" cy="1325563"/>
          </a:xfrm>
        </p:spPr>
        <p:txBody>
          <a:bodyPr/>
          <a:lstStyle/>
          <a:p>
            <a:r>
              <a:rPr lang="en-US" altLang="zh-CN" dirty="0"/>
              <a:t>24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月整改前饭菜</a:t>
            </a:r>
          </a:p>
        </p:txBody>
      </p:sp>
      <p:pic>
        <p:nvPicPr>
          <p:cNvPr id="4" name="图片 3" descr="盒子里的米饭和蔬菜&#10;&#10;描述已自动生成">
            <a:extLst>
              <a:ext uri="{FF2B5EF4-FFF2-40B4-BE49-F238E27FC236}">
                <a16:creationId xmlns:a16="http://schemas.microsoft.com/office/drawing/2014/main" id="{186D10DD-1D7E-5241-71C8-53A752DE3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0" y="946310"/>
            <a:ext cx="4572000" cy="3429000"/>
          </a:xfrm>
          <a:prstGeom prst="rect">
            <a:avLst/>
          </a:prstGeom>
        </p:spPr>
      </p:pic>
      <p:pic>
        <p:nvPicPr>
          <p:cNvPr id="5" name="图片 4" descr="桌子上的蓝色碗里的食物&#10;&#10;描述已自动生成">
            <a:extLst>
              <a:ext uri="{FF2B5EF4-FFF2-40B4-BE49-F238E27FC236}">
                <a16:creationId xmlns:a16="http://schemas.microsoft.com/office/drawing/2014/main" id="{58D3C203-4C7F-6690-911B-07402C5DA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02" y="681037"/>
            <a:ext cx="4254758" cy="3191069"/>
          </a:xfrm>
          <a:prstGeom prst="rect">
            <a:avLst/>
          </a:prstGeom>
        </p:spPr>
      </p:pic>
      <p:pic>
        <p:nvPicPr>
          <p:cNvPr id="6" name="内容占位符 4" descr="塑料盒里的食物&#10;&#10;描述已自动生成">
            <a:extLst>
              <a:ext uri="{FF2B5EF4-FFF2-40B4-BE49-F238E27FC236}">
                <a16:creationId xmlns:a16="http://schemas.microsoft.com/office/drawing/2014/main" id="{FC9897B8-D0AE-ADD4-D7C3-EA281A4BD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37" y="57098"/>
            <a:ext cx="3971058" cy="2978294"/>
          </a:xfrm>
          <a:prstGeom prst="rect">
            <a:avLst/>
          </a:prstGeom>
        </p:spPr>
      </p:pic>
      <p:pic>
        <p:nvPicPr>
          <p:cNvPr id="7" name="图片 6" descr="塑料盒里的食物&#10;&#10;描述已自动生成">
            <a:extLst>
              <a:ext uri="{FF2B5EF4-FFF2-40B4-BE49-F238E27FC236}">
                <a16:creationId xmlns:a16="http://schemas.microsoft.com/office/drawing/2014/main" id="{2789F5CD-F8D4-8DB1-2836-97685E22C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4" y="3749027"/>
            <a:ext cx="4072293" cy="3054220"/>
          </a:xfrm>
          <a:prstGeom prst="rect">
            <a:avLst/>
          </a:prstGeom>
        </p:spPr>
      </p:pic>
      <p:pic>
        <p:nvPicPr>
          <p:cNvPr id="9" name="图片 8" descr="碗里的食物&#10;&#10;描述已自动生成">
            <a:extLst>
              <a:ext uri="{FF2B5EF4-FFF2-40B4-BE49-F238E27FC236}">
                <a16:creationId xmlns:a16="http://schemas.microsoft.com/office/drawing/2014/main" id="{65DFFAC9-497E-05B2-F4B0-A55748C48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324" y="4638905"/>
            <a:ext cx="3018912" cy="2264184"/>
          </a:xfrm>
          <a:prstGeom prst="rect">
            <a:avLst/>
          </a:prstGeom>
        </p:spPr>
      </p:pic>
      <p:pic>
        <p:nvPicPr>
          <p:cNvPr id="10" name="内容占位符 4" descr="塑料盒里的食物&#10;&#10;描述已自动生成">
            <a:extLst>
              <a:ext uri="{FF2B5EF4-FFF2-40B4-BE49-F238E27FC236}">
                <a16:creationId xmlns:a16="http://schemas.microsoft.com/office/drawing/2014/main" id="{FAB3B0AA-548F-5F1C-6BFC-D400E650F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27" y="2149061"/>
            <a:ext cx="3621821" cy="2716366"/>
          </a:xfrm>
          <a:prstGeom prst="rect">
            <a:avLst/>
          </a:prstGeom>
        </p:spPr>
      </p:pic>
      <p:pic>
        <p:nvPicPr>
          <p:cNvPr id="11" name="图片 10" descr="塑料盒里的食物&#10;&#10;描述已自动生成">
            <a:extLst>
              <a:ext uri="{FF2B5EF4-FFF2-40B4-BE49-F238E27FC236}">
                <a16:creationId xmlns:a16="http://schemas.microsoft.com/office/drawing/2014/main" id="{42A9CAB9-6500-81CF-FA1A-100A8DC769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3" y="3851358"/>
            <a:ext cx="4072293" cy="3054220"/>
          </a:xfrm>
          <a:prstGeom prst="rect">
            <a:avLst/>
          </a:prstGeom>
        </p:spPr>
      </p:pic>
      <p:sp>
        <p:nvSpPr>
          <p:cNvPr id="13" name="内容占位符 12">
            <a:extLst>
              <a:ext uri="{FF2B5EF4-FFF2-40B4-BE49-F238E27FC236}">
                <a16:creationId xmlns:a16="http://schemas.microsoft.com/office/drawing/2014/main" id="{B861AEC2-F390-548E-3E98-EF6F58C05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264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BC4A06-6441-2A89-3F8A-D59D9F17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24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月整改后饭菜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B7B5197-CDEA-580C-E670-6BB8D37E7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4" y="2515045"/>
            <a:ext cx="5357037" cy="40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841D6FD-60E0-DE5B-982F-B7A8CC03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26" y="0"/>
            <a:ext cx="5357037" cy="40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1E39D2-95A6-E4BB-DEFC-CFD370688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18" y="3956362"/>
            <a:ext cx="3701561" cy="27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BDC04D-163C-C6F4-1EE1-1B8B1FCC3DB3}"/>
              </a:ext>
            </a:extLst>
          </p:cNvPr>
          <p:cNvSpPr txBox="1"/>
          <p:nvPr/>
        </p:nvSpPr>
        <p:spPr>
          <a:xfrm>
            <a:off x="2216889" y="2055813"/>
            <a:ext cx="426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  ↓              </a:t>
            </a:r>
            <a:r>
              <a:rPr lang="en-US" altLang="zh-CN" dirty="0">
                <a:solidFill>
                  <a:srgbClr val="FF0000"/>
                </a:solidFill>
              </a:rPr>
              <a:t>AB</a:t>
            </a:r>
            <a:r>
              <a:rPr lang="zh-CN" altLang="en-US" dirty="0">
                <a:solidFill>
                  <a:srgbClr val="FF0000"/>
                </a:solidFill>
              </a:rPr>
              <a:t>两种餐食            →</a:t>
            </a:r>
          </a:p>
        </p:txBody>
      </p:sp>
    </p:spTree>
    <p:extLst>
      <p:ext uri="{BB962C8B-B14F-4D97-AF65-F5344CB8AC3E}">
        <p14:creationId xmlns:p14="http://schemas.microsoft.com/office/powerpoint/2010/main" val="393488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E0F5AA-6F9D-FF63-63EC-857BEA56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相关情况介绍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D3667F-B807-7D89-EF5C-F790FE5EE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海市虹口实验学校初中部（以下以“虹实”代称）作为我曾经的初中，也就是我的母校，其在我在读期间，饭菜质量一直属于较差水平，并且笔者曾二度信访都无改观。后来，我通过制作视频请朋友发布的方式，也算是激起了一些浪花，成功的对食堂进行了一些整改。由于当时跟学校倪书记谈话时，其与我约定，我将视频换源，而他则在期限内整改所有已经提出的事项。因此当时的视频已经不复存在。至今，我一直与倪书记保持联络，并且持续在百度贴吧和网站（</a:t>
            </a:r>
            <a:r>
              <a:rPr lang="en-US" altLang="zh-CN" u="none" strike="noStrike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https://badedu.zsdzg.fun/）进行更新。而此视频，作为一份2025</a:t>
            </a:r>
            <a:r>
              <a:rPr lang="zh-CN" altLang="zh-CN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年我交给母校各位在读生的答卷，记录了我与虹实这一年半左右的关于饭菜问题改进的全部历程。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823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3DE668-03EC-7754-3AC8-2ECD2EE5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声明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FD8A2-390F-76B4-CC7A-85B45F779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根据毛泽东主席于《反对本本主义》中所提到的“没有调查，没有发言权”。</a:t>
            </a:r>
            <a:endParaRPr lang="en-US" altLang="zh-CN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zh-CN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我是在虹实进行充分调查，在校时通过询问学生意见，查看全校问卷结果等调查方式，并且有充分调查结论与证据的情况下才写出此报告。我承诺以下视频内容绝对真实，没有任何编造、夸大等。我以尽可能客观的态度对这一年三个月左右的历程进行叙述，同时由于较久远的内容全凭记忆和少量材料来记录，因此可能与实际情况有出入，但是不会造成事实误解等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053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8F9468-3416-35D8-428C-A2CD4A03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283EAE-DC46-0ADF-9137-5E47A0CAE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2023</a:t>
            </a:r>
            <a:r>
              <a:rPr lang="zh-CN" altLang="en-US" dirty="0"/>
              <a:t>年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-12</a:t>
            </a:r>
            <a:r>
              <a:rPr lang="zh-CN" altLang="en-US" dirty="0"/>
              <a:t>月：初次投诉</a:t>
            </a:r>
            <a:endParaRPr lang="en-US" altLang="zh-CN" dirty="0"/>
          </a:p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月：二次投诉</a:t>
            </a:r>
            <a:endParaRPr lang="en-US" altLang="zh-CN" dirty="0"/>
          </a:p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-4</a:t>
            </a:r>
            <a:r>
              <a:rPr lang="zh-CN" altLang="en-US" dirty="0"/>
              <a:t>月：通过互联网解决 </a:t>
            </a:r>
            <a:endParaRPr lang="en-US" altLang="zh-CN" dirty="0"/>
          </a:p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</a:t>
            </a:r>
            <a:r>
              <a:rPr lang="en-US" altLang="zh-CN" dirty="0"/>
              <a:t>-2025</a:t>
            </a:r>
            <a:r>
              <a:rPr lang="zh-CN" altLang="en-US" dirty="0"/>
              <a:t>年</a:t>
            </a:r>
            <a:r>
              <a:rPr lang="en-US" altLang="zh-CN" dirty="0"/>
              <a:t>1</a:t>
            </a:r>
            <a:r>
              <a:rPr lang="zh-CN" altLang="en-US" dirty="0"/>
              <a:t>月：后续整改进度</a:t>
            </a:r>
          </a:p>
        </p:txBody>
      </p:sp>
    </p:spTree>
    <p:extLst>
      <p:ext uri="{BB962C8B-B14F-4D97-AF65-F5344CB8AC3E}">
        <p14:creationId xmlns:p14="http://schemas.microsoft.com/office/powerpoint/2010/main" val="3338552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FC7320-822D-96A0-C76F-6DE03D45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14" y="-260371"/>
            <a:ext cx="10515600" cy="1325563"/>
          </a:xfrm>
        </p:spPr>
        <p:txBody>
          <a:bodyPr/>
          <a:lstStyle/>
          <a:p>
            <a:r>
              <a:rPr lang="en-US" altLang="zh-CN" dirty="0"/>
              <a:t>2023</a:t>
            </a:r>
            <a:r>
              <a:rPr lang="zh-CN" altLang="en-US" dirty="0"/>
              <a:t>年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-12</a:t>
            </a:r>
            <a:r>
              <a:rPr lang="zh-CN" altLang="en-US" dirty="0"/>
              <a:t>月 初次投诉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290687-FE96-51A3-3F7C-1D2C3970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7" y="664930"/>
            <a:ext cx="11943246" cy="58085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我通过上海市虹口区网上信访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建议征集受理中心，向区委书记李谦写信，信件内容涉及三个投诉点，由于本文主题，仅摘录相关内容“其次午饭更是比喂猪的泔水还难吃，多次发生异物在饭中等事件。”，这是当时我所写的。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上海市虹口区教育局于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2023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日告知我“您于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2023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日信访反映的事项收悉。 我局对您反映的情况高度重视，第一时间要求学校开展核查。现学校已就相关情况落实了优化改进措施。”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同时在此期间，学校对我进行约谈，我与应该是当时的学校副书记（姓名不详），于学校会议室进行谈话。很巧的是我刚才在我的移动硬盘翻到了当时谈话的录音，但是由于隐私问题，不在此播放。我于谈话过程中，明确表示，学校于星期五，以同样的价格，给予饭菜的量却变少了，应当与周一至周四等量。同时谈话过程中我提到饭菜问题难吃，其表示此众口难调，并不好解决，我表示认可。同时我表示饭后小点心，酸奶无法填饱肚子，而当时恰好只有周五是酸奶，周五的饭菜量又最少。副书记表示有人喜欢小面包有人喜欢酸奶，这个也无法改进，我表示认可。最后谈话达成认可为，先将周五的饭菜量提升至与周一至周四一样，双方表示认可。同时副书记在谈话结束时表示我可以留一个他的电话，以后遇到问题可先向其反映，此次谈话结束。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此次谈话后的改进结果是，周五的炒饭由一格增加至两格，其余无变化。</a:t>
            </a:r>
          </a:p>
          <a:p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E895B14-5BBF-E097-FF76-F472E568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6095"/>
            <a:ext cx="121920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2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C6600-F3B4-4532-5865-3DD74A7F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 第二次投诉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4ACE84-5630-ECB7-4A3D-0B5D7267C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2" y="1017550"/>
            <a:ext cx="12044916" cy="57181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由于在此之后，除了周五炒饭由一格增加到两格外毫无变化，并且味道实在是难以下咽，因此我再次通过上海市虹口区网上信访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建议征集受理中心，向虹口区教育局写信。信件内容为“本人反映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上海市虹口实验学校饭菜质量低劣，不满足日常需求 本人认为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饭菜质量严重低于缴纳饭费价格 本人要求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督促学校及配餐中心进行整改，对于餐食价目表进行公示，并予以书面回复。”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此后副书记再次与我谈话，谈话录音已经丢失，也已经不记得具体内容，总之这次谈话的结果仍是没有什么改进。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虹口区教育局于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14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日向我告知“您提出的信访事项收悉。 我局对您反映的信访事项高度重视，第一时间到学校开展现场核查，现将核查情况告知如下： 经查，学校高度重视学生午餐工作，学生午餐由具备资质的上海鹏泳餐饮管理有限公司（下称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鹏泳餐饮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）承包。学生午餐菜单由鹏泳餐饮根据学生营养摄入的均衡，按荤素搭配予以配足配齐，学校每周公示；鹏泳餐饮对食材的来源、质量、烧制等进行管理，学校进行监督；鹏泳餐饮在每层教学楼均放置米饭和半荤菜，供学生因需添加；学校落实行政陪餐制度，发现问题及时解决。 再查，学校严格执行沪价费（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2015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号文对学生午餐费收费标准的规定，并予以公示。现学生午餐的每餐价格为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元，菜品为一主荤、一半荤、一蔬菜、米饭、汤及一小点心。 后续，学校将进一步加强对鹏泳餐饮各项工作的监督，为学生提供更加优质、安全和健康的午餐，也将继续严格执行沪价费（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2015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号文对学生午餐费收费标准的规定，并要求鹏泳餐饮做好相关成本核算。 此复。”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此次写信投诉后，学校饭菜依旧无明显改观。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zh-CN" altLang="zh-CN" sz="20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至此，我对通过网上写信至政府部门解决问题不抱期待，开始寻求别的方法。同时通过此次回复，我得知了午餐价格、供餐公司、依据标准。</a:t>
            </a:r>
          </a:p>
        </p:txBody>
      </p:sp>
    </p:spTree>
    <p:extLst>
      <p:ext uri="{BB962C8B-B14F-4D97-AF65-F5344CB8AC3E}">
        <p14:creationId xmlns:p14="http://schemas.microsoft.com/office/powerpoint/2010/main" val="1486094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2B9440-0206-384B-F5C6-FB3506FD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14EBDFE-3F9D-19BF-678F-97668BB57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76377"/>
            <a:ext cx="9710382" cy="4220195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D061FE8-D00A-E63A-84A6-66B3DD5B5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353800" cy="26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53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C62DEC-F403-501C-05E4-3015816FB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zh-CN" dirty="0"/>
              <a:t>2024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-4</a:t>
            </a:r>
            <a:r>
              <a:rPr lang="zh-CN" altLang="en-US" dirty="0"/>
              <a:t>月 通过互联网解决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2BA7C5-7A3A-434F-4F49-8553F662B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0214"/>
            <a:ext cx="12121116" cy="55874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在通过写信途径无法解决问题后，我于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月底制作出了“上海市虹口实验学校饭菜质量问题说明视频”，并且请朋友发布于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站（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BV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号：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BV1hA4m1A7EC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）。该视频获得一定反响，最终播放量超过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21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万。发布日为周六，所以到了下周一，也就是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日，学校副书记、总务部主任、班主任一起与我约谈。谈话过程不欢而散，因为其并没有给出的满意的整改方案，同时仍要求我删视频。我拒绝此方案。</a:t>
            </a: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在过了两天的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号，播放量越来越高，学校党总支书记倪永旭同志在午休时单独于办公室与我谈话，这次谈话较为愉快和顺利，在谈话中，我们议定在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周内落实以下项目。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学校实行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AB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餐制度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学校成立食堂监督委员会，请家长、老师、学生三方代表共同监督食堂且每月开展食堂座谈会和现场监督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学校发放不记名问卷，向全校所有学生征询食堂满意度评分和各类意见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校规进行修订，允许同学携带小面包和水果等合理的食物</a:t>
            </a:r>
          </a:p>
          <a:p>
            <a:pPr marL="0" indent="0" algn="just">
              <a:buNone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因此，我对视频进行换源。截止今日，上述内容的落实情况有，学校实行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AB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餐制度（曾经仅周五。根据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27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日在校生反馈，我向倪书记核实后得知，取消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AB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餐制度预计至十月中，因为要改造食堂，把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AB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餐扩展至每天。现在改建食堂后应该每天都有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AB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餐，暂未查证，仅做记录。）同时学校每学期发放两次全校问卷，分别为期中考试和期末考试左右。食堂监督委员会也已经成立，确实有三方代表会谈，参观食堂，有食堂负责人参与和记录，但是我仅参与一届，后续开展次数、频率、情况，我均不了解。有待后续考察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4227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4C541A-95E6-D2AD-07E2-1EFDB4AAD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FECC2A-0577-9B72-BCE3-5D27B05D5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C7D1DB-0E18-CDB9-E421-B0AD237AF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1" y="53163"/>
            <a:ext cx="8889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93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2664</Words>
  <Application>Microsoft Office PowerPoint</Application>
  <PresentationFormat>宽屏</PresentationFormat>
  <Paragraphs>82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0" baseType="lpstr">
      <vt:lpstr>等线</vt:lpstr>
      <vt:lpstr>等线 Light</vt:lpstr>
      <vt:lpstr>Arial</vt:lpstr>
      <vt:lpstr>Office 主题​​</vt:lpstr>
      <vt:lpstr>上海市虹口实验学校初中部饭菜问题持续跟进报告</vt:lpstr>
      <vt:lpstr>相关情况介绍</vt:lpstr>
      <vt:lpstr>声明</vt:lpstr>
      <vt:lpstr>目录</vt:lpstr>
      <vt:lpstr>2023年11月-12月 初次投诉</vt:lpstr>
      <vt:lpstr>2024年3月 第二次投诉</vt:lpstr>
      <vt:lpstr>PowerPoint 演示文稿</vt:lpstr>
      <vt:lpstr>2024年3月-4月 通过互联网解决</vt:lpstr>
      <vt:lpstr>PowerPoint 演示文稿</vt:lpstr>
      <vt:lpstr>PowerPoint 演示文稿</vt:lpstr>
      <vt:lpstr>2024年6月20日 后续更新（2024.6-2025.1）</vt:lpstr>
      <vt:lpstr>2024年9月-2025年1月 后续更新</vt:lpstr>
      <vt:lpstr>总结</vt:lpstr>
      <vt:lpstr>结语</vt:lpstr>
      <vt:lpstr>24年4月整改前饭菜</vt:lpstr>
      <vt:lpstr>24年4月整改后饭菜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晋齐 马</dc:creator>
  <cp:lastModifiedBy>晋齐 马</cp:lastModifiedBy>
  <cp:revision>10</cp:revision>
  <dcterms:created xsi:type="dcterms:W3CDTF">2025-01-10T10:25:31Z</dcterms:created>
  <dcterms:modified xsi:type="dcterms:W3CDTF">2025-01-10T11:34:03Z</dcterms:modified>
</cp:coreProperties>
</file>